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56" r:id="rId2"/>
    <p:sldId id="284" r:id="rId3"/>
    <p:sldId id="257" r:id="rId4"/>
    <p:sldId id="261" r:id="rId5"/>
    <p:sldId id="263" r:id="rId6"/>
    <p:sldId id="262" r:id="rId7"/>
    <p:sldId id="265" r:id="rId8"/>
    <p:sldId id="266" r:id="rId9"/>
    <p:sldId id="280" r:id="rId10"/>
    <p:sldId id="260" r:id="rId11"/>
    <p:sldId id="258" r:id="rId12"/>
    <p:sldId id="259" r:id="rId13"/>
    <p:sldId id="281" r:id="rId14"/>
    <p:sldId id="268" r:id="rId15"/>
    <p:sldId id="271" r:id="rId16"/>
    <p:sldId id="270" r:id="rId17"/>
    <p:sldId id="277" r:id="rId18"/>
    <p:sldId id="273" r:id="rId19"/>
    <p:sldId id="282" r:id="rId20"/>
    <p:sldId id="274" r:id="rId21"/>
    <p:sldId id="264" r:id="rId22"/>
    <p:sldId id="278" r:id="rId23"/>
    <p:sldId id="279" r:id="rId24"/>
    <p:sldId id="283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CB4EC-D737-4371-9449-6565F8CA2D18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EF98D-E3A8-40BE-93CF-88936393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EF98D-E3A8-40BE-93CF-88936393CB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strikers killed when</a:t>
            </a:r>
            <a:r>
              <a:rPr lang="en-US" baseline="0" dirty="0" smtClean="0"/>
              <a:t> Grover Cleveland stepped in and sent strikebreakers to end the strike and start up railway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EF98D-E3A8-40BE-93CF-88936393CB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3579813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7613" y="1828800"/>
            <a:ext cx="3581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DD5C-295D-4CAC-9EBC-4F4DFA321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04D9F7-D13F-4B95-9B94-651D8E5B22D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8D7A9A-03EE-4E7F-92A0-44DFD3EDDF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d/db/Keppler_Credit_Mobilier_Hari-Kari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ermanhistorydocs.ghi-dc.org/images/20010613-r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1865-1898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8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Inventions</a:t>
            </a:r>
            <a:r>
              <a:rPr lang="en-US" dirty="0" smtClean="0"/>
              <a:t> Spur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Incandescent light bulb-1880 by Thomas Edison</a:t>
            </a:r>
          </a:p>
          <a:p>
            <a:pPr lvl="1"/>
            <a:r>
              <a:rPr lang="en-US" dirty="0" smtClean="0"/>
              <a:t>Later produced a system for producing and distributing electricity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Typewriter-1867 by Christopher Sholes</a:t>
            </a:r>
          </a:p>
          <a:p>
            <a:pPr lvl="1"/>
            <a:r>
              <a:rPr lang="en-US" dirty="0" smtClean="0"/>
              <a:t>Opened up new jobs for women (5% in 1870 to 40% in 1910)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Telephone-1876 by Alexander Graham Bell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6" descr="typewriter_11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981200"/>
            <a:ext cx="3810000" cy="4114800"/>
          </a:xfrm>
          <a:prstGeom prst="rect">
            <a:avLst/>
          </a:prstGeom>
          <a:noFill/>
        </p:spPr>
      </p:pic>
      <p:pic>
        <p:nvPicPr>
          <p:cNvPr id="5" name="Picture 8" descr="bellls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5807" y="1480457"/>
            <a:ext cx="3594100" cy="3810000"/>
          </a:xfrm>
          <a:prstGeom prst="rect">
            <a:avLst/>
          </a:prstGeom>
          <a:noFill/>
        </p:spPr>
      </p:pic>
      <p:pic>
        <p:nvPicPr>
          <p:cNvPr id="2050" name="Picture 2" descr="http://www.wired.com/images_blogs/thisdayintech/2009/12/swan-la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1937657"/>
            <a:ext cx="548640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gs.indiana.edu/images/oilGas/grease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398"/>
            <a:ext cx="4165966" cy="4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Boom in Industry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Oil Boom—oil drilling began on a large scale with the use of the steam engine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Bessemer Steel Process—conversion of iron into steel by taking out carbon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6" descr="Bessemer%20Conver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76399"/>
            <a:ext cx="3886200" cy="4765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9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Uses for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Railroads were largest customers for steel</a:t>
            </a:r>
          </a:p>
          <a:p>
            <a:r>
              <a:rPr lang="en-US" dirty="0" smtClean="0"/>
              <a:t>Others: barbed wire, farm equipment, bridges, and first skyscrapers.</a:t>
            </a:r>
            <a:endParaRPr lang="en-US" dirty="0"/>
          </a:p>
        </p:txBody>
      </p:sp>
      <p:pic>
        <p:nvPicPr>
          <p:cNvPr id="4" name="Picture 13" descr="brooklyn2_brid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39624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0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Question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57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How do new inventions inform the question: Is </a:t>
            </a:r>
            <a:r>
              <a:rPr lang="en-US" sz="4000" b="1" dirty="0"/>
              <a:t>the Gilded Age an apt description for this time period</a:t>
            </a:r>
            <a:r>
              <a:rPr lang="en-US" sz="4000" b="1" dirty="0" smtClean="0"/>
              <a:t>? Why or Why Not?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</a:t>
            </a:r>
            <a:r>
              <a:rPr lang="en-US" dirty="0" smtClean="0">
                <a:solidFill>
                  <a:srgbClr val="FF0000"/>
                </a:solidFill>
              </a:rPr>
              <a:t>Robber Barons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5257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Andrew Carnegie</a:t>
            </a:r>
          </a:p>
          <a:p>
            <a:pPr lvl="1"/>
            <a:r>
              <a:rPr lang="en-US" dirty="0" smtClean="0"/>
              <a:t>One of the first industrialists</a:t>
            </a:r>
          </a:p>
          <a:p>
            <a:pPr lvl="1"/>
            <a:r>
              <a:rPr lang="en-US" dirty="0" smtClean="0"/>
              <a:t>By 1899, </a:t>
            </a:r>
            <a:r>
              <a:rPr lang="en-US" dirty="0" smtClean="0">
                <a:solidFill>
                  <a:srgbClr val="FF0000"/>
                </a:solidFill>
              </a:rPr>
              <a:t>Carnegie Steel Company </a:t>
            </a:r>
            <a:r>
              <a:rPr lang="en-US" dirty="0" smtClean="0"/>
              <a:t>manufactured more steel than all of Great Britain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Found new ways to make steel more cheaply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Wanted to control as much of the steel industry as possible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Gospel of Wealth—Philanthropy </a:t>
            </a:r>
          </a:p>
        </p:txBody>
      </p:sp>
      <p:pic>
        <p:nvPicPr>
          <p:cNvPr id="4" name="Picture 10" descr="carnegie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00200"/>
            <a:ext cx="3276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1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Monopoly</a:t>
            </a:r>
            <a:r>
              <a:rPr lang="en-US" sz="3200" dirty="0" smtClean="0">
                <a:solidFill>
                  <a:srgbClr val="FF0000"/>
                </a:solidFill>
              </a:rPr>
              <a:t>—complete control over an industry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Vertical integration</a:t>
            </a:r>
            <a:r>
              <a:rPr lang="en-US" sz="3200" dirty="0" smtClean="0">
                <a:solidFill>
                  <a:srgbClr val="FF0000"/>
                </a:solidFill>
              </a:rPr>
              <a:t>—bought out suppliers, transportation lines, and factories</a:t>
            </a:r>
          </a:p>
          <a:p>
            <a:pPr marL="0" lvl="1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Horizontal Integration</a:t>
            </a:r>
            <a:r>
              <a:rPr lang="en-US" dirty="0" smtClean="0">
                <a:solidFill>
                  <a:srgbClr val="FF0000"/>
                </a:solidFill>
              </a:rPr>
              <a:t>—Bought up the competition through friendly and hostile takeovers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Monopolies determine prices for goods, and since they are the only one producing the good, they can charge whatever price they want.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534400" cy="457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Company mergers could result in a monopoly (Trust)</a:t>
            </a:r>
          </a:p>
          <a:p>
            <a:r>
              <a:rPr lang="en-US" sz="3600" dirty="0" smtClean="0"/>
              <a:t>Consolidation and Mergers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Rockefeller Standard Oil Company</a:t>
            </a:r>
          </a:p>
          <a:p>
            <a:pPr lvl="2"/>
            <a:r>
              <a:rPr lang="en-US" sz="3200" dirty="0" smtClean="0"/>
              <a:t>2% of crude oil in 1870</a:t>
            </a:r>
          </a:p>
          <a:p>
            <a:pPr lvl="2"/>
            <a:r>
              <a:rPr lang="en-US" sz="3200" dirty="0" smtClean="0"/>
              <a:t>90% of crude oil in 1880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70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SHERMAN ANTI-TRUST ACT</a:t>
            </a:r>
          </a:p>
        </p:txBody>
      </p:sp>
      <p:pic>
        <p:nvPicPr>
          <p:cNvPr id="34820" name="Picture 8" descr="monopoly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3865562" cy="4724400"/>
          </a:xfrm>
          <a:noFill/>
        </p:spPr>
      </p:pic>
      <p:sp>
        <p:nvSpPr>
          <p:cNvPr id="348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905000"/>
            <a:ext cx="4116387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smtClean="0"/>
              <a:t>In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1890, the Sherman Anti-Trust Act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made it illegal to form a monopoly (Trust)</a:t>
            </a:r>
          </a:p>
          <a:p>
            <a:pPr eaLnBrk="1" hangingPunct="1"/>
            <a:r>
              <a:rPr lang="en-US" altLang="en-US" sz="2400" b="1" dirty="0" smtClean="0"/>
              <a:t>Prosecuting companies under the Act was not easy – a business would simply reorganize into single companies to avoid prosecution</a:t>
            </a:r>
          </a:p>
          <a:p>
            <a:pPr eaLnBrk="1" hangingPunct="1"/>
            <a:r>
              <a:rPr lang="en-US" altLang="en-US" sz="2400" b="1" dirty="0" smtClean="0"/>
              <a:t>Seven of eight cases brought before the Supreme Court were thrown out</a:t>
            </a:r>
          </a:p>
        </p:txBody>
      </p:sp>
    </p:spTree>
    <p:extLst>
      <p:ext uri="{BB962C8B-B14F-4D97-AF65-F5344CB8AC3E}">
        <p14:creationId xmlns:p14="http://schemas.microsoft.com/office/powerpoint/2010/main" val="13272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SOCIAL DARWINISM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0200" y="1676400"/>
            <a:ext cx="3733800" cy="5486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 smtClean="0"/>
              <a:t>The philosophy known as </a:t>
            </a:r>
            <a:r>
              <a:rPr lang="en-US" altLang="en-US" sz="2500" b="1" dirty="0" smtClean="0">
                <a:solidFill>
                  <a:srgbClr val="FF3300"/>
                </a:solidFill>
              </a:rPr>
              <a:t>Social Darwinism</a:t>
            </a:r>
            <a:r>
              <a:rPr lang="en-US" altLang="en-US" sz="2500" b="1" dirty="0" smtClean="0"/>
              <a:t> has its origins in Darwin’s theory of evolution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dirty="0" smtClean="0"/>
              <a:t>Darwin theorized that some individuals in a species flourish and pass their traits on while others do not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dirty="0" smtClean="0">
                <a:solidFill>
                  <a:srgbClr val="FF0000"/>
                </a:solidFill>
              </a:rPr>
              <a:t>Social Darwinists (like </a:t>
            </a:r>
            <a:r>
              <a:rPr lang="en-US" altLang="en-US" sz="2500" b="1" dirty="0" smtClean="0">
                <a:solidFill>
                  <a:srgbClr val="FF3300"/>
                </a:solidFill>
              </a:rPr>
              <a:t>Herbert Spencer)</a:t>
            </a:r>
            <a:r>
              <a:rPr lang="en-US" altLang="en-US" sz="2500" b="1" dirty="0" smtClean="0"/>
              <a:t>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believed riches was a sign of God’s favor, and being poor was a sign of inferiority and laziness</a:t>
            </a:r>
          </a:p>
        </p:txBody>
      </p:sp>
      <p:pic>
        <p:nvPicPr>
          <p:cNvPr id="31748" name="Picture 6" descr="darwi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1905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spe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19621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57200" y="2133600"/>
            <a:ext cx="2362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DARWIN (RIGHT) LIMITED HIS FINDINGS TO THE ANIMAL WORLD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819400" y="4648200"/>
            <a:ext cx="2057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SPENCER WAS THE ONE WHO COINED THE PHRASE “SURVIVAL OF THE FITTEST”</a:t>
            </a:r>
          </a:p>
        </p:txBody>
      </p:sp>
    </p:spTree>
    <p:extLst>
      <p:ext uri="{BB962C8B-B14F-4D97-AF65-F5344CB8AC3E}">
        <p14:creationId xmlns:p14="http://schemas.microsoft.com/office/powerpoint/2010/main" val="15207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7313613" cy="4343400"/>
          </a:xfrm>
        </p:spPr>
        <p:txBody>
          <a:bodyPr>
            <a:normAutofit/>
          </a:bodyPr>
          <a:lstStyle/>
          <a:p>
            <a:r>
              <a:rPr lang="en-US" sz="4400" b="1" dirty="0"/>
              <a:t>How </a:t>
            </a:r>
            <a:r>
              <a:rPr lang="en-US" sz="4400" b="1" dirty="0" smtClean="0"/>
              <a:t>do Capitalists and Social Darwinism inform </a:t>
            </a:r>
            <a:r>
              <a:rPr lang="en-US" sz="4400" b="1" dirty="0"/>
              <a:t>the question: Is the Gilded Age an apt description for this time period?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2850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Railroads</a:t>
            </a:r>
          </a:p>
          <a:p>
            <a:r>
              <a:rPr lang="en-US" sz="4400" dirty="0" smtClean="0"/>
              <a:t>New Inventions</a:t>
            </a:r>
          </a:p>
          <a:p>
            <a:r>
              <a:rPr lang="en-US" sz="4400" dirty="0" smtClean="0"/>
              <a:t>Monopolies</a:t>
            </a:r>
          </a:p>
          <a:p>
            <a:r>
              <a:rPr lang="en-US" sz="4400" dirty="0" smtClean="0"/>
              <a:t>Labor Unions</a:t>
            </a:r>
          </a:p>
          <a:p>
            <a:endParaRPr lang="en-US" sz="4400" dirty="0"/>
          </a:p>
          <a:p>
            <a:r>
              <a:rPr lang="en-US" sz="4400" b="1" dirty="0"/>
              <a:t>Is the Gilded Age an apt description for this time period?  Why or Why Not? Cite at least 2 specific pieces of evidence.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66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Emergence of </a:t>
            </a:r>
            <a:r>
              <a:rPr lang="en-US" b="1" dirty="0" smtClean="0">
                <a:solidFill>
                  <a:srgbClr val="FF0000"/>
                </a:solidFill>
              </a:rPr>
              <a:t>Labor Unions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Workers had very poor working conditions</a:t>
            </a:r>
          </a:p>
          <a:p>
            <a:pPr lvl="1"/>
            <a:r>
              <a:rPr lang="en-US" dirty="0" smtClean="0"/>
              <a:t>6 or 7 days a week, no sick leave, no compensation for injuries</a:t>
            </a:r>
          </a:p>
          <a:p>
            <a:pPr lvl="1"/>
            <a:r>
              <a:rPr lang="en-US" dirty="0" smtClean="0"/>
              <a:t>1882, average of 675 workers killed per week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Workers realized that they needed to organize in order to fight for better wages and working conditions.</a:t>
            </a:r>
          </a:p>
          <a:p>
            <a:pPr lvl="1"/>
            <a:r>
              <a:rPr lang="en-US" dirty="0" smtClean="0"/>
              <a:t>First union was the National Labor Union in 1866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Knights of Labor </a:t>
            </a:r>
            <a:r>
              <a:rPr lang="en-US" dirty="0" smtClean="0">
                <a:solidFill>
                  <a:srgbClr val="FF0000"/>
                </a:solidFill>
              </a:rPr>
              <a:t>(Radical)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American Federation of Labor—Craft Union (Samuel Gompers)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Industry Specific Unions—American Railway Union (Eugene V. Debs)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Industrial Workers of the World (Eugene V. Debs)</a:t>
            </a:r>
          </a:p>
        </p:txBody>
      </p:sp>
    </p:spTree>
    <p:extLst>
      <p:ext uri="{BB962C8B-B14F-4D97-AF65-F5344CB8AC3E}">
        <p14:creationId xmlns:p14="http://schemas.microsoft.com/office/powerpoint/2010/main" val="35182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Workers and Strikes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Pullman Palace Car Company</a:t>
            </a:r>
          </a:p>
          <a:p>
            <a:pPr lvl="1"/>
            <a:r>
              <a:rPr lang="en-US" dirty="0" smtClean="0"/>
              <a:t>A railroad car factory in Illinois</a:t>
            </a:r>
          </a:p>
          <a:p>
            <a:pPr lvl="1"/>
            <a:r>
              <a:rPr lang="en-US" dirty="0" smtClean="0"/>
              <a:t>Created a town to house workers (Pullman) supposed to be like a “Utopia”</a:t>
            </a:r>
          </a:p>
          <a:p>
            <a:pPr lvl="1"/>
            <a:r>
              <a:rPr lang="en-US" dirty="0" smtClean="0"/>
              <a:t>Pullman workers felt town too strict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Pullman lowered wages to cut cost, but not rent in town—led to a violent strike in 1894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markmaynard.com/wp-content/uploads/2009/09/pullmantownstr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3" y="1828800"/>
            <a:ext cx="8655424" cy="51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Haymarket Affair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2672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smtClean="0"/>
              <a:t>Labor leaders continued to push for change – and on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May 4, 1886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3,000 people gathered at Chicago’s Haymarket Square to protest police treatment of striking workers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FF3300"/>
                </a:solidFill>
              </a:rPr>
              <a:t>A bomb exploded near the police line</a:t>
            </a:r>
            <a:r>
              <a:rPr lang="en-US" altLang="en-US" sz="2400" b="1" dirty="0" smtClean="0"/>
              <a:t> – killing 7 cops and several workers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Radicals were rounded up and executed for the crime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Blamed on Knights of Labor</a:t>
            </a:r>
          </a:p>
        </p:txBody>
      </p:sp>
      <p:pic>
        <p:nvPicPr>
          <p:cNvPr id="5" name="Picture 6" descr="hay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47800"/>
            <a:ext cx="41148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7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9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Homestead Strike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58229" y="1371600"/>
            <a:ext cx="41148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Even Andrew Carnegie could not escape a workers strike</a:t>
            </a:r>
          </a:p>
          <a:p>
            <a:pPr>
              <a:lnSpc>
                <a:spcPct val="80000"/>
              </a:lnSpc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Conditions and wages were not satisfactory in his Steel plant in Pennsylvania and  workers struck in 1892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Carnegie hired Pinkerton Detectives to guard the plant and allow scabs to work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3300"/>
                </a:solidFill>
              </a:rPr>
              <a:t>Detectives and strikers clashed – 3 detectives and 9 strikers died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The National guard restored order – workers returned to work</a:t>
            </a:r>
          </a:p>
          <a:p>
            <a:endParaRPr lang="en-US" dirty="0"/>
          </a:p>
        </p:txBody>
      </p:sp>
      <p:pic>
        <p:nvPicPr>
          <p:cNvPr id="9218" name="Picture 2" descr="http://libcom.org/files/images/history/Homest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" y="1857828"/>
            <a:ext cx="493723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572000"/>
          </a:xfrm>
        </p:spPr>
        <p:txBody>
          <a:bodyPr>
            <a:normAutofit/>
          </a:bodyPr>
          <a:lstStyle/>
          <a:p>
            <a:r>
              <a:rPr lang="en-US" sz="4000" b="1" dirty="0"/>
              <a:t>How do </a:t>
            </a:r>
            <a:r>
              <a:rPr lang="en-US" sz="4000" b="1" dirty="0" smtClean="0"/>
              <a:t>labor unions and strikes </a:t>
            </a:r>
            <a:r>
              <a:rPr lang="en-US" sz="4000" b="1" dirty="0"/>
              <a:t>inform the question: Is the Gilded Age an apt description for this time period? Why or Why Not?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29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Railroads</a:t>
            </a:r>
          </a:p>
          <a:p>
            <a:r>
              <a:rPr lang="en-US" sz="3200" b="1" dirty="0" smtClean="0"/>
              <a:t>New Inventions</a:t>
            </a:r>
          </a:p>
          <a:p>
            <a:r>
              <a:rPr lang="en-US" sz="3200" b="1" dirty="0" smtClean="0"/>
              <a:t>Monopolies</a:t>
            </a:r>
          </a:p>
          <a:p>
            <a:r>
              <a:rPr lang="en-US" sz="3200" b="1" dirty="0" smtClean="0"/>
              <a:t>Labor Unions and Strikes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Is the Gilded Age an apt description for this time period?  Why or Why Not? Cite at least 2 specific pieces of evidence.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1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Expansion of Industry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After Civil War, U.S. was largely agricultural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1920, the U.S. was the leading industrial power in the world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This enormous growth was due to three factors;        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   1) Natural Resources   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   2) Governmental support 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   3) Urbanization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Transcontinental Railroad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4572000" cy="4525963"/>
          </a:xfrm>
        </p:spPr>
        <p:txBody>
          <a:bodyPr/>
          <a:lstStyle/>
          <a:p>
            <a:r>
              <a:rPr lang="en-US" dirty="0" smtClean="0"/>
              <a:t>Completed in 1869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Workforce was largely immigrants from China and Ireland </a:t>
            </a:r>
          </a:p>
          <a:p>
            <a:r>
              <a:rPr lang="en-US" altLang="en-US" dirty="0" smtClean="0"/>
              <a:t>Thousands lost their lives and tens of thousands were injured laying track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Government will violate treaties with Native Americans in order to gain land in the West for RR and settlers.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railroadworker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199" y="1447800"/>
            <a:ext cx="4426927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9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Railroads Spur Other Industries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7467600" cy="51054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The rapid growth of the railroad industry </a:t>
            </a:r>
            <a:r>
              <a:rPr lang="en-US" altLang="en-US" b="1" dirty="0" smtClean="0">
                <a:solidFill>
                  <a:srgbClr val="FF0000"/>
                </a:solidFill>
              </a:rPr>
              <a:t>influenced the iron, coal, steel, lumber, and glass businesses </a:t>
            </a:r>
            <a:r>
              <a:rPr lang="en-US" altLang="en-US" b="1" dirty="0" smtClean="0"/>
              <a:t>as they tried to keep up with the railroads demand for materials </a:t>
            </a:r>
          </a:p>
          <a:p>
            <a:r>
              <a:rPr lang="en-US" altLang="en-US" b="1" dirty="0" smtClean="0">
                <a:solidFill>
                  <a:srgbClr val="FF3300"/>
                </a:solidFill>
              </a:rPr>
              <a:t>The spread of the railroads </a:t>
            </a:r>
            <a:r>
              <a:rPr lang="en-US" altLang="en-US" b="1" dirty="0" smtClean="0">
                <a:solidFill>
                  <a:srgbClr val="FF0000"/>
                </a:solidFill>
              </a:rPr>
              <a:t>also led to the growth of towns, new markets</a:t>
            </a:r>
            <a:r>
              <a:rPr lang="en-US" altLang="en-US" b="1" dirty="0" smtClean="0"/>
              <a:t>, and opportunity for profiteers</a:t>
            </a:r>
          </a:p>
          <a:p>
            <a:endParaRPr lang="en-US" dirty="0"/>
          </a:p>
        </p:txBody>
      </p:sp>
      <p:pic>
        <p:nvPicPr>
          <p:cNvPr id="5" name="Picture 2" descr="http://www.antiquaprintgallery.com/ekmps/shops/richben90/images/usa-population-distribution-1900-1900-map-80174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457200"/>
            <a:ext cx="9334585" cy="61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ime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247842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AILRO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Credit </a:t>
            </a:r>
            <a:r>
              <a:rPr lang="en-US" b="1" dirty="0" err="1" smtClean="0">
                <a:solidFill>
                  <a:srgbClr val="FF0000"/>
                </a:solidFill>
              </a:rPr>
              <a:t>Mobiliér</a:t>
            </a:r>
            <a:r>
              <a:rPr lang="en-US" b="1" dirty="0" smtClean="0">
                <a:solidFill>
                  <a:srgbClr val="FF0000"/>
                </a:solidFill>
              </a:rPr>
              <a:t> Scandal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3300"/>
                </a:solidFill>
              </a:rPr>
              <a:t>Stockholders </a:t>
            </a:r>
            <a:r>
              <a:rPr lang="en-US" altLang="en-US" dirty="0" smtClean="0"/>
              <a:t>of Union Pacific Railroad </a:t>
            </a:r>
            <a:r>
              <a:rPr lang="en-US" altLang="en-US" dirty="0" smtClean="0">
                <a:solidFill>
                  <a:srgbClr val="FF3300"/>
                </a:solidFill>
              </a:rPr>
              <a:t>formed</a:t>
            </a:r>
            <a:r>
              <a:rPr lang="en-US" altLang="en-US" dirty="0" smtClean="0"/>
              <a:t> a </a:t>
            </a:r>
            <a:r>
              <a:rPr lang="en-US" altLang="en-US" dirty="0" smtClean="0">
                <a:solidFill>
                  <a:srgbClr val="FF3300"/>
                </a:solidFill>
              </a:rPr>
              <a:t>construction company</a:t>
            </a:r>
            <a:r>
              <a:rPr lang="en-US" altLang="en-US" dirty="0" smtClean="0"/>
              <a:t> in 1864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Stockholders then gave contracts to the company to lay track at 3 times the actual costs and pocketed the difference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They donated shares of the stock to 20 Republican members of Congress in 1867 </a:t>
            </a:r>
          </a:p>
          <a:p>
            <a:endParaRPr lang="en-US" dirty="0"/>
          </a:p>
        </p:txBody>
      </p:sp>
      <p:pic>
        <p:nvPicPr>
          <p:cNvPr id="8194" name="Picture 2" descr="File:Keppler Credit Mobilier Hari-K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5" y="1023992"/>
            <a:ext cx="8941008" cy="58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Ending Scandal and Graft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05200" cy="502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Farmers were especially affected by corruption in the railroad industry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Grangers (a farmers organization) protested land deals, price fixing, and charging different rates to different customers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3300"/>
                </a:solidFill>
              </a:rPr>
              <a:t>Granger Laws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were then passed protecting farmers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States were given regulation control of railroads through the Interstate Commerce Act—attempt to end corruption in the RR</a:t>
            </a:r>
          </a:p>
        </p:txBody>
      </p:sp>
      <p:pic>
        <p:nvPicPr>
          <p:cNvPr id="4" name="Picture 6" descr="railroad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05000"/>
            <a:ext cx="3638091" cy="381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6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Discussion Question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1336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b="1" dirty="0"/>
              <a:t>How </a:t>
            </a:r>
            <a:r>
              <a:rPr lang="en-US" sz="4400" b="1" dirty="0" smtClean="0"/>
              <a:t>does Railroad and Corruption </a:t>
            </a:r>
            <a:r>
              <a:rPr lang="en-US" sz="4400" b="1" dirty="0"/>
              <a:t>inform the question: Is the Gilded Age an apt description for this time period?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9293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1210</TotalTime>
  <Words>1099</Words>
  <Application>Microsoft Office PowerPoint</Application>
  <PresentationFormat>On-screen Show (4:3)</PresentationFormat>
  <Paragraphs>127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Industrialization 1865-1898</vt:lpstr>
      <vt:lpstr>Industrialization</vt:lpstr>
      <vt:lpstr>Expansion of Industry</vt:lpstr>
      <vt:lpstr>Transcontinental Railroad</vt:lpstr>
      <vt:lpstr>Railroads Spur Other Industries </vt:lpstr>
      <vt:lpstr>PowerPoint Presentation</vt:lpstr>
      <vt:lpstr>Credit Mobiliér Scandal</vt:lpstr>
      <vt:lpstr>Ending Scandal and Graft</vt:lpstr>
      <vt:lpstr>Discussion Question</vt:lpstr>
      <vt:lpstr>Inventions Spur Industry</vt:lpstr>
      <vt:lpstr>Boom in Industry</vt:lpstr>
      <vt:lpstr>New Uses for Steel</vt:lpstr>
      <vt:lpstr>Discussion Question </vt:lpstr>
      <vt:lpstr>Age of Robber Barons </vt:lpstr>
      <vt:lpstr>Monopolies</vt:lpstr>
      <vt:lpstr>Business Growth</vt:lpstr>
      <vt:lpstr>SHERMAN ANTI-TRUST ACT</vt:lpstr>
      <vt:lpstr>SOCIAL DARWINISM</vt:lpstr>
      <vt:lpstr>Discussion Question</vt:lpstr>
      <vt:lpstr>Emergence of Labor Unions</vt:lpstr>
      <vt:lpstr>Workers and Strikes</vt:lpstr>
      <vt:lpstr>Haymarket Affair</vt:lpstr>
      <vt:lpstr>Homestead Strike</vt:lpstr>
      <vt:lpstr>Discussion Question</vt:lpstr>
      <vt:lpstr>Industry 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</dc:title>
  <dc:creator>MCS</dc:creator>
  <cp:lastModifiedBy>dloscos</cp:lastModifiedBy>
  <cp:revision>39</cp:revision>
  <dcterms:created xsi:type="dcterms:W3CDTF">2013-10-07T00:36:04Z</dcterms:created>
  <dcterms:modified xsi:type="dcterms:W3CDTF">2017-05-25T00:14:25Z</dcterms:modified>
</cp:coreProperties>
</file>