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8" r:id="rId3"/>
    <p:sldId id="257" r:id="rId4"/>
    <p:sldId id="263" r:id="rId5"/>
    <p:sldId id="276" r:id="rId6"/>
    <p:sldId id="272" r:id="rId7"/>
    <p:sldId id="273" r:id="rId8"/>
    <p:sldId id="275" r:id="rId9"/>
    <p:sldId id="274" r:id="rId10"/>
    <p:sldId id="259" r:id="rId11"/>
    <p:sldId id="260" r:id="rId12"/>
    <p:sldId id="258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7" r:id="rId22"/>
    <p:sldId id="270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88" autoAdjust="0"/>
    <p:restoredTop sz="86391" autoAdjust="0"/>
  </p:normalViewPr>
  <p:slideViewPr>
    <p:cSldViewPr snapToGrid="0" snapToObjects="1">
      <p:cViewPr>
        <p:scale>
          <a:sx n="114" d="100"/>
          <a:sy n="114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936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761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5562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34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342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6288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807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366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838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779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953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5261-7871-234B-8E90-4B3F9FD0F7FF}" type="datetimeFigureOut">
              <a:rPr lang="en-US" smtClean="0"/>
              <a:pPr/>
              <a:t>5/24/2017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F192-6E9F-9F43-B7EC-7EEE4C48F4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5010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robb.kidwill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8701"/>
            <a:ext cx="7772400" cy="10127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in the Colonies and Across the Ocean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3261" y="2716676"/>
            <a:ext cx="6881111" cy="2922124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</a:rPr>
              <a:t>The goals and interests of European leaders at times diverged from those of </a:t>
            </a:r>
            <a:r>
              <a:rPr lang="en-US" b="1" dirty="0" smtClean="0">
                <a:solidFill>
                  <a:schemeClr val="tx1"/>
                </a:solidFill>
              </a:rPr>
              <a:t>colonial </a:t>
            </a:r>
            <a:r>
              <a:rPr lang="en-US" b="1" dirty="0">
                <a:solidFill>
                  <a:schemeClr val="tx1"/>
                </a:solidFill>
              </a:rPr>
              <a:t>citizens, leading to growing mistrust on both sides of the Atlantic, </a:t>
            </a:r>
            <a:r>
              <a:rPr lang="en-US" b="1" dirty="0" smtClean="0">
                <a:solidFill>
                  <a:schemeClr val="tx1"/>
                </a:solidFill>
              </a:rPr>
              <a:t>as </a:t>
            </a:r>
            <a:r>
              <a:rPr lang="en-US" b="1" dirty="0">
                <a:solidFill>
                  <a:schemeClr val="tx1"/>
                </a:solidFill>
              </a:rPr>
              <a:t>settlers, especially in the English colonies</a:t>
            </a:r>
            <a:r>
              <a:rPr lang="en-US" b="1" dirty="0" smtClean="0">
                <a:solidFill>
                  <a:schemeClr val="tx1"/>
                </a:solidFill>
              </a:rPr>
              <a:t>, expressed </a:t>
            </a:r>
            <a:r>
              <a:rPr lang="en-US" b="1" dirty="0">
                <a:solidFill>
                  <a:schemeClr val="tx1"/>
                </a:solidFill>
              </a:rPr>
              <a:t>dissatisfaction over </a:t>
            </a:r>
            <a:r>
              <a:rPr lang="en-US" b="1" dirty="0" smtClean="0">
                <a:solidFill>
                  <a:schemeClr val="tx1"/>
                </a:solidFill>
              </a:rPr>
              <a:t>territorial </a:t>
            </a:r>
            <a:r>
              <a:rPr lang="en-US" b="1" dirty="0">
                <a:solidFill>
                  <a:schemeClr val="tx1"/>
                </a:solidFill>
              </a:rPr>
              <a:t>settlements, frontier defense, and other issues.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1882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01"/>
            <a:ext cx="8229600" cy="6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in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6275"/>
            <a:ext cx="8229600" cy="5674477"/>
          </a:xfrm>
        </p:spPr>
        <p:txBody>
          <a:bodyPr>
            <a:normAutofit/>
          </a:bodyPr>
          <a:lstStyle/>
          <a:p>
            <a:r>
              <a:rPr lang="en-US" dirty="0" smtClean="0"/>
              <a:t>Despite becoming a royal colony in 1624 problems persisted for the Virginia colony, many of them were economic in nature.</a:t>
            </a:r>
          </a:p>
          <a:p>
            <a:r>
              <a:rPr lang="en-US" dirty="0" smtClean="0"/>
              <a:t>An increasing population of small landowners (or landless / former servants) were putting pressure on the frontier which led to conflicts with the natives.</a:t>
            </a:r>
          </a:p>
          <a:p>
            <a:r>
              <a:rPr lang="en-US" dirty="0" smtClean="0"/>
              <a:t>In addition, tobacco prices had fallen and taxes had increased on Virginians, some in response to the Anglo-Dutch Wars.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88618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2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in Virginia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956"/>
            <a:ext cx="8229600" cy="5921044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/>
              <a:t>A series of small attacks by colonists on the native (</a:t>
            </a:r>
            <a:r>
              <a:rPr lang="en-US" sz="3000" dirty="0" err="1" smtClean="0"/>
              <a:t>Doeg</a:t>
            </a:r>
            <a:r>
              <a:rPr lang="en-US" sz="3000" dirty="0" smtClean="0"/>
              <a:t> and </a:t>
            </a:r>
            <a:r>
              <a:rPr lang="en-US" sz="3000" dirty="0" err="1" smtClean="0"/>
              <a:t>Susquehannock</a:t>
            </a:r>
            <a:r>
              <a:rPr lang="en-US" sz="3000" dirty="0" smtClean="0"/>
              <a:t>) tribes led Governor Berkley to continued to urge colonists to show restraint.  </a:t>
            </a:r>
          </a:p>
          <a:p>
            <a:r>
              <a:rPr lang="en-US" sz="3000" dirty="0" smtClean="0"/>
              <a:t>Governor Berkley ordered an investigation into the hostilities and set up a meeting between tribal chiefs and antagonist colonists.</a:t>
            </a:r>
          </a:p>
          <a:p>
            <a:r>
              <a:rPr lang="en-US" sz="3000" dirty="0" smtClean="0"/>
              <a:t>The meeting ended in disaster when several tribal chiefs were murdered.</a:t>
            </a:r>
          </a:p>
          <a:p>
            <a:r>
              <a:rPr lang="en-US" sz="3000" dirty="0" smtClean="0"/>
              <a:t>Many disagreed with Berkley’s attempts to maintain calm and wanted to drive the natives from the area completely. </a:t>
            </a:r>
            <a:endParaRPr lang="en-US" sz="3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FF0000"/>
                </a:solidFill>
              </a:rPr>
              <a:t>*</a:t>
            </a:r>
            <a:r>
              <a:rPr lang="en-US" sz="2800" dirty="0" smtClean="0">
                <a:solidFill>
                  <a:srgbClr val="FF0000"/>
                </a:solidFill>
              </a:rPr>
              <a:t>Berkley may have been exercising caution due to King Philip’s War in New England</a:t>
            </a:r>
            <a:endParaRPr lang="en-US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119956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01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199" y="874494"/>
            <a:ext cx="4349931" cy="576748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Nathaniel Bacon was a rebel leader that started attacking Indian settlements, he was also Berkley’s cousin.</a:t>
            </a:r>
          </a:p>
          <a:p>
            <a:r>
              <a:rPr lang="en-US" dirty="0" smtClean="0"/>
              <a:t>Berkley had enough popular support to get elected to the House of Burgesses despite his rebel status.</a:t>
            </a:r>
          </a:p>
          <a:p>
            <a:r>
              <a:rPr lang="en-US" dirty="0" smtClean="0"/>
              <a:t>When he arrived in Jamestown to take his seat a confrontation occurred with Berkley.</a:t>
            </a:r>
            <a:endParaRPr lang="en-US" dirty="0"/>
          </a:p>
        </p:txBody>
      </p:sp>
      <p:pic>
        <p:nvPicPr>
          <p:cNvPr id="6" name="Content Placeholder 5" descr="SK-Bacon-and-Goven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04" r="26904"/>
          <a:stretch>
            <a:fillRect/>
          </a:stretch>
        </p:blipFill>
        <p:spPr>
          <a:xfrm>
            <a:off x="5016136" y="874713"/>
            <a:ext cx="3670663" cy="5767387"/>
          </a:xfrm>
        </p:spPr>
      </p:pic>
    </p:spTree>
    <p:extLst>
      <p:ext uri="{BB962C8B-B14F-4D97-AF65-F5344CB8AC3E}">
        <p14:creationId xmlns:p14="http://schemas.microsoft.com/office/powerpoint/2010/main" xmlns="" val="1523578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2526"/>
            <a:ext cx="8229600" cy="5947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Bacon’s Rebellion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60773" y="707300"/>
            <a:ext cx="5273375" cy="6012053"/>
          </a:xfrm>
        </p:spPr>
        <p:txBody>
          <a:bodyPr/>
          <a:lstStyle/>
          <a:p>
            <a:r>
              <a:rPr lang="en-US" dirty="0" smtClean="0"/>
              <a:t>Jamestown was in disarray for several months in 1776 as control of the town shifted back and forth.</a:t>
            </a:r>
          </a:p>
          <a:p>
            <a:r>
              <a:rPr lang="en-US" dirty="0" smtClean="0"/>
              <a:t>Bacon eventually burned Jamestown to the ground and soon after died of disease and the rebellion fell apart.</a:t>
            </a:r>
          </a:p>
          <a:p>
            <a:r>
              <a:rPr lang="en-US" dirty="0" smtClean="0"/>
              <a:t>Berkley cracked down on the followers of Bacon, seizing property and ordering 23 of them hanged.</a:t>
            </a:r>
            <a:endParaRPr lang="en-US" dirty="0"/>
          </a:p>
        </p:txBody>
      </p:sp>
      <p:pic>
        <p:nvPicPr>
          <p:cNvPr id="7" name="Content Placeholder 6" descr="Howard_Pyle_-_The_Burning_of_Jamestown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13" b="1813"/>
          <a:stretch>
            <a:fillRect/>
          </a:stretch>
        </p:blipFill>
        <p:spPr>
          <a:xfrm>
            <a:off x="5562600" y="1600200"/>
            <a:ext cx="3124200" cy="4525963"/>
          </a:xfrm>
        </p:spPr>
      </p:pic>
    </p:spTree>
    <p:extLst>
      <p:ext uri="{BB962C8B-B14F-4D97-AF65-F5344CB8AC3E}">
        <p14:creationId xmlns:p14="http://schemas.microsoft.com/office/powerpoint/2010/main" xmlns="" val="119815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8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Legacy of Bacon’s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68050"/>
            <a:ext cx="8229600" cy="5642328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Bacon’s Rebellion led to other colonies taking a stronger stance against the natives.</a:t>
            </a:r>
          </a:p>
          <a:p>
            <a:r>
              <a:rPr lang="en-US" sz="3000" dirty="0" smtClean="0"/>
              <a:t>The native tribes in Virginia were largely gone within a generation of the rebellion.</a:t>
            </a:r>
          </a:p>
          <a:p>
            <a:r>
              <a:rPr lang="en-US" sz="3000" dirty="0" smtClean="0"/>
              <a:t>The rebellion led many to seek a work force that would be easier to control (slave) rather than temporary white servants that would be set free to demand rights and access to land.</a:t>
            </a:r>
          </a:p>
          <a:p>
            <a:r>
              <a:rPr lang="en-US" sz="2400" dirty="0"/>
              <a:t>*</a:t>
            </a:r>
            <a:r>
              <a:rPr lang="en-US" sz="2400" dirty="0">
                <a:solidFill>
                  <a:srgbClr val="FF0000"/>
                </a:solidFill>
              </a:rPr>
              <a:t>For many years Bacon’s Rebellion was viewed as the opening scene in the American War for Independence.  In more recent years </a:t>
            </a:r>
            <a:r>
              <a:rPr lang="en-US" sz="2400" dirty="0" smtClean="0">
                <a:solidFill>
                  <a:srgbClr val="FF0000"/>
                </a:solidFill>
              </a:rPr>
              <a:t>some historians </a:t>
            </a:r>
            <a:r>
              <a:rPr lang="en-US" sz="2400" dirty="0">
                <a:solidFill>
                  <a:srgbClr val="FF0000"/>
                </a:solidFill>
              </a:rPr>
              <a:t>have rejected this and mostly view it now as an event in Virginia independent of any animosities with the king.</a:t>
            </a:r>
            <a:endParaRPr lang="en-US" sz="2400" dirty="0"/>
          </a:p>
          <a:p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xmlns="" val="1774656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58"/>
            <a:ext cx="8229600" cy="5581656"/>
          </a:xfrm>
        </p:spPr>
        <p:txBody>
          <a:bodyPr/>
          <a:lstStyle/>
          <a:p>
            <a:r>
              <a:rPr lang="en-US" dirty="0" smtClean="0"/>
              <a:t>Mercantilism was an economic policy that looked upon trade, colonies, and the accumulation of wealth as the basis for a country’s military and political strength.</a:t>
            </a:r>
          </a:p>
          <a:p>
            <a:r>
              <a:rPr lang="en-US" dirty="0" smtClean="0"/>
              <a:t>Mercantilist doctrine required that a government regulate trade and production to enable it to become self- sufficient.</a:t>
            </a:r>
          </a:p>
          <a:p>
            <a:r>
              <a:rPr lang="en-US" dirty="0" smtClean="0"/>
              <a:t>Colonies were to provide raw materials to the parent country so the parent country could make products to send back to the colony.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1459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2" name="Content Placeholder 11" descr="merc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2083"/>
          <a:stretch/>
        </p:blipFill>
        <p:spPr>
          <a:xfrm>
            <a:off x="183800" y="274638"/>
            <a:ext cx="8960200" cy="6202362"/>
          </a:xfrm>
        </p:spPr>
      </p:pic>
    </p:spTree>
    <p:extLst>
      <p:ext uri="{BB962C8B-B14F-4D97-AF65-F5344CB8AC3E}">
        <p14:creationId xmlns:p14="http://schemas.microsoft.com/office/powerpoint/2010/main" xmlns="" val="2862790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94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Acts of Trade and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2726"/>
            <a:ext cx="8229600" cy="5658402"/>
          </a:xfrm>
        </p:spPr>
        <p:txBody>
          <a:bodyPr>
            <a:normAutofit lnSpcReduction="10000"/>
          </a:bodyPr>
          <a:lstStyle/>
          <a:p>
            <a:r>
              <a:rPr lang="en-US" sz="3000" dirty="0" smtClean="0"/>
              <a:t>1650-1673- established rules meant to enforce a mercantilist policy and cut the Dutch out of trade.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Trade to and from the colonies could only be carried on English or colonial ships operated by English or colonial crews.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All goods imported to the colonies (very few exceptions) had to pass through ports in England.</a:t>
            </a:r>
          </a:p>
          <a:p>
            <a:pPr marL="514350" indent="-514350">
              <a:buAutoNum type="arabicPeriod"/>
            </a:pPr>
            <a:r>
              <a:rPr lang="en-US" sz="3000" dirty="0" smtClean="0"/>
              <a:t>Certain “Enumerated” goods from the colonies could only be exported to England only</a:t>
            </a:r>
            <a:r>
              <a:rPr lang="en-US" sz="2200" dirty="0" smtClean="0"/>
              <a:t>.  </a:t>
            </a:r>
            <a:r>
              <a:rPr lang="en-US" sz="2200" dirty="0" smtClean="0">
                <a:solidFill>
                  <a:srgbClr val="FF0000"/>
                </a:solidFill>
              </a:rPr>
              <a:t>Originally tobacco but later sugar, rice and more.</a:t>
            </a:r>
            <a:endParaRPr lang="en-US" sz="2200" dirty="0" smtClean="0"/>
          </a:p>
          <a:p>
            <a:pPr marL="514350" indent="-514350"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543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00"/>
            <a:ext cx="8229600" cy="5465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Acts of Trade and Navigation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675150"/>
            <a:ext cx="4880484" cy="5995978"/>
          </a:xfrm>
        </p:spPr>
        <p:txBody>
          <a:bodyPr/>
          <a:lstStyle/>
          <a:p>
            <a:r>
              <a:rPr lang="en-US" dirty="0" smtClean="0"/>
              <a:t>The Navigation Acts had a mixed effect on the colonies.</a:t>
            </a:r>
          </a:p>
          <a:p>
            <a:pPr marL="0" indent="0">
              <a:buNone/>
            </a:pPr>
            <a:r>
              <a:rPr lang="en-US" dirty="0"/>
              <a:t>-</a:t>
            </a:r>
            <a:r>
              <a:rPr lang="en-US" dirty="0" smtClean="0"/>
              <a:t>allowed New England ship building to prosper</a:t>
            </a:r>
          </a:p>
          <a:p>
            <a:pPr marL="0" indent="0">
              <a:buNone/>
            </a:pPr>
            <a:r>
              <a:rPr lang="en-US" dirty="0" smtClean="0"/>
              <a:t>-provided English military forces to protect the colonies from the French and Spanish</a:t>
            </a:r>
          </a:p>
          <a:p>
            <a:pPr marL="0" indent="0">
              <a:buNone/>
            </a:pPr>
            <a:r>
              <a:rPr lang="en-US" dirty="0" smtClean="0"/>
              <a:t>-severely limited the development of colonial manufacturing</a:t>
            </a:r>
          </a:p>
          <a:p>
            <a:pPr marL="0" indent="0">
              <a:buNone/>
            </a:pPr>
            <a:r>
              <a:rPr lang="en-US" dirty="0" smtClean="0"/>
              <a:t>-caused colonists to pay high prices for manufactured goods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24808" b="-24808"/>
          <a:stretch>
            <a:fillRect/>
          </a:stretch>
        </p:blipFill>
        <p:spPr>
          <a:xfrm>
            <a:off x="5482380" y="1060950"/>
            <a:ext cx="3661620" cy="5610178"/>
          </a:xfrm>
        </p:spPr>
      </p:pic>
    </p:spTree>
    <p:extLst>
      <p:ext uri="{BB962C8B-B14F-4D97-AF65-F5344CB8AC3E}">
        <p14:creationId xmlns:p14="http://schemas.microsoft.com/office/powerpoint/2010/main" xmlns="" val="3979402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Questionable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159" y="803750"/>
            <a:ext cx="8665699" cy="5867378"/>
          </a:xfrm>
        </p:spPr>
        <p:txBody>
          <a:bodyPr/>
          <a:lstStyle/>
          <a:p>
            <a:r>
              <a:rPr lang="en-US" dirty="0" smtClean="0"/>
              <a:t>The North American colonies already had a natural trade relationship with England anyway.</a:t>
            </a:r>
          </a:p>
          <a:p>
            <a:r>
              <a:rPr lang="en-US" dirty="0" smtClean="0"/>
              <a:t>The acts strained the relationship between the English government and colonies.</a:t>
            </a:r>
          </a:p>
          <a:p>
            <a:r>
              <a:rPr lang="en-US" dirty="0" smtClean="0"/>
              <a:t>The English were lax in enforcement (creating inconsistencies) and English agents in the colonies with the responsibility for enforcement were notoriously corrupt.</a:t>
            </a:r>
          </a:p>
          <a:p>
            <a:r>
              <a:rPr lang="en-US" dirty="0" smtClean="0"/>
              <a:t>Smuggling occurred of Dutch and French goods, especially in New England which eventually led to Massachusetts Bay having its charter revoked.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53427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43094" y="231316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Problems in the Colonies and Across the Ocean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0" y="5998128"/>
            <a:ext cx="1300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hlinkClick r:id="rId2"/>
              </a:rPr>
              <a:t>Kidwill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46451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00"/>
            <a:ext cx="8229600" cy="5947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Dominion of New England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083" y="723375"/>
            <a:ext cx="8730007" cy="5931677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James II (crowned in 1686) wanted to increase royal control over the colonies by combining them into larger administrative units and do away with representative assemblies.</a:t>
            </a:r>
          </a:p>
          <a:p>
            <a:r>
              <a:rPr lang="en-US" sz="2800" dirty="0" smtClean="0"/>
              <a:t>In 1686 he combined New York, New Jersey and the various New England colonies into the Dominion.</a:t>
            </a:r>
          </a:p>
          <a:p>
            <a:r>
              <a:rPr lang="en-US" sz="2800" dirty="0" smtClean="0"/>
              <a:t>Sir Edmund Andros was the Royal Governor of the Dominion and ruffled many colonial feathers in the process.  He asked Puritan clergy to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allow Anglican Church services in their 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meetinghouses, enacted new taxation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laws, and tried to stifle local rule by </a:t>
            </a:r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 limiting town meetings.</a:t>
            </a: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2879" y="4083052"/>
            <a:ext cx="2009642" cy="2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74404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675"/>
            <a:ext cx="8229600" cy="787675"/>
          </a:xfrm>
        </p:spPr>
        <p:txBody>
          <a:bodyPr>
            <a:normAutofit/>
          </a:bodyPr>
          <a:lstStyle/>
          <a:p>
            <a:r>
              <a:rPr lang="en-US" dirty="0"/>
              <a:t>The Dominion of New England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57238" y="932350"/>
            <a:ext cx="4887518" cy="577092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James II was removed in 1688 (Glorious Revolution) and replaced by William and Mary</a:t>
            </a:r>
            <a:r>
              <a:rPr lang="en-US" dirty="0" smtClean="0"/>
              <a:t>.</a:t>
            </a:r>
          </a:p>
          <a:p>
            <a:r>
              <a:rPr lang="en-US" dirty="0" smtClean="0"/>
              <a:t>Andros was imprisoned along with other royal officials after he attempted to dress as a woman and slip away. </a:t>
            </a:r>
            <a:endParaRPr lang="en-US" dirty="0"/>
          </a:p>
          <a:p>
            <a:r>
              <a:rPr lang="en-US" dirty="0"/>
              <a:t>His removal ended the Dominion </a:t>
            </a:r>
            <a:r>
              <a:rPr lang="en-US" dirty="0" smtClean="0"/>
              <a:t>but created other questions about how the New England colonies should be chartered.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144756" y="1044875"/>
            <a:ext cx="3826412" cy="551372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Impacts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Many in New England resented the royal attempts at consolidating power.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New England economy suffered and it seemingly created more questions than answers about land claims.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66879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Three Facts Each- </a:t>
            </a:r>
            <a:r>
              <a:rPr lang="en-US" smtClean="0"/>
              <a:t>complete sentences</a:t>
            </a:r>
            <a:endParaRPr lang="en-US" dirty="0" smtClean="0"/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Half-Way Covenant          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/>
              <a:t>King Philip’s War               </a:t>
            </a:r>
          </a:p>
          <a:p>
            <a:pPr marL="514350" indent="-514350">
              <a:buAutoNum type="arabicPeriod"/>
            </a:pPr>
            <a:r>
              <a:rPr lang="en-US" dirty="0"/>
              <a:t>Bacon’s Rebellion       </a:t>
            </a:r>
          </a:p>
          <a:p>
            <a:pPr marL="514350" indent="-514350">
              <a:buAutoNum type="arabicPeriod"/>
            </a:pPr>
            <a:r>
              <a:rPr lang="en-US" dirty="0"/>
              <a:t>The Mercantilist Relationship    </a:t>
            </a:r>
          </a:p>
          <a:p>
            <a:pPr marL="0" indent="0">
              <a:buNone/>
            </a:pPr>
            <a:r>
              <a:rPr lang="en-US" dirty="0"/>
              <a:t>-Acts of Trade and Navigation</a:t>
            </a:r>
          </a:p>
          <a:p>
            <a:pPr marL="0" indent="0">
              <a:buNone/>
            </a:pPr>
            <a:r>
              <a:rPr lang="en-US" dirty="0"/>
              <a:t>5.  The Dominion of New England  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45688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/>
              <a:buAutoNum type="arabicPeriod"/>
            </a:pPr>
            <a:r>
              <a:rPr lang="en-US" dirty="0"/>
              <a:t>Half-Way Covenant          (social / religious</a:t>
            </a:r>
            <a:r>
              <a:rPr lang="en-US" dirty="0" smtClean="0"/>
              <a:t>)</a:t>
            </a:r>
          </a:p>
          <a:p>
            <a:pPr marL="514350" indent="-514350">
              <a:buFont typeface="Arial"/>
              <a:buAutoNum type="arabicPeriod"/>
            </a:pPr>
            <a:r>
              <a:rPr lang="en-US" dirty="0" smtClean="0"/>
              <a:t>King Philip’s War                (territorial)</a:t>
            </a:r>
          </a:p>
          <a:p>
            <a:pPr marL="514350" indent="-514350">
              <a:buAutoNum type="arabicPeriod"/>
            </a:pPr>
            <a:r>
              <a:rPr lang="en-US" dirty="0" smtClean="0"/>
              <a:t>Bacon’s Rebellion       (economic / territorial)</a:t>
            </a:r>
          </a:p>
          <a:p>
            <a:pPr marL="514350" indent="-514350">
              <a:buAutoNum type="arabicPeriod"/>
            </a:pPr>
            <a:r>
              <a:rPr lang="en-US" dirty="0" smtClean="0"/>
              <a:t>The Mercantilist Relationship     (economic)</a:t>
            </a:r>
          </a:p>
          <a:p>
            <a:pPr marL="0" indent="0">
              <a:buNone/>
            </a:pPr>
            <a:r>
              <a:rPr lang="en-US" dirty="0" smtClean="0"/>
              <a:t>-Acts of Trade and Navigation</a:t>
            </a:r>
          </a:p>
          <a:p>
            <a:pPr marL="0" indent="0">
              <a:buNone/>
            </a:pPr>
            <a:r>
              <a:rPr lang="en-US" dirty="0" smtClean="0"/>
              <a:t>5.  The Dominion of New England     (economic)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2732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648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Half-Way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125"/>
            <a:ext cx="8229600" cy="5706627"/>
          </a:xfrm>
        </p:spPr>
        <p:txBody>
          <a:bodyPr/>
          <a:lstStyle/>
          <a:p>
            <a:r>
              <a:rPr lang="en-US" dirty="0" smtClean="0"/>
              <a:t>One aspect of being a Puritan was experiencing a conversion.</a:t>
            </a:r>
          </a:p>
          <a:p>
            <a:r>
              <a:rPr lang="en-US" dirty="0" smtClean="0"/>
              <a:t>Conversion was a rejection of worldliness and acceptance of strict Biblical principles.</a:t>
            </a:r>
          </a:p>
          <a:p>
            <a:r>
              <a:rPr lang="en-US" dirty="0" smtClean="0"/>
              <a:t>By the 1660s fewer people (especially the generation born in New England) were experiencing a conversion.</a:t>
            </a:r>
          </a:p>
          <a:p>
            <a:r>
              <a:rPr lang="en-US" dirty="0" smtClean="0"/>
              <a:t>In an attempt to maintain influence and membership the half-way covenant was offered by some members of the clergy.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0417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0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Half-Way Covenant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19825"/>
            <a:ext cx="8229600" cy="5835227"/>
          </a:xfrm>
        </p:spPr>
        <p:txBody>
          <a:bodyPr/>
          <a:lstStyle/>
          <a:p>
            <a:r>
              <a:rPr lang="en-US" dirty="0" smtClean="0"/>
              <a:t>Those that had not experienced conversion were not allowed to hold political office or vote.</a:t>
            </a:r>
          </a:p>
          <a:p>
            <a:r>
              <a:rPr lang="en-US" dirty="0" smtClean="0"/>
              <a:t>When the Salem Witch Trials began in 1692 some Puritans believed that it was proof that God had deserted the people because they had opened the church to sin.</a:t>
            </a:r>
          </a:p>
          <a:p>
            <a:r>
              <a:rPr lang="en-US" dirty="0" smtClean="0"/>
              <a:t>The debate endured for generations and shows how quickly the Puritan beliefs were eroding in the new world.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6381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00"/>
            <a:ext cx="8229600" cy="5787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 Philip’s War 1675 - 1676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774" y="851976"/>
            <a:ext cx="8778240" cy="5787002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Considered the first major war with the natives and it is also said to be the bloodiest war in American history on a per capita basis.</a:t>
            </a:r>
          </a:p>
          <a:p>
            <a:r>
              <a:rPr lang="en-US" sz="2800" dirty="0" smtClean="0"/>
              <a:t>The war started over a minor incident after cattle belonging to English settlers trampled on corn belonging to Native Americans.</a:t>
            </a:r>
          </a:p>
          <a:p>
            <a:r>
              <a:rPr lang="en-US" sz="2800" dirty="0" smtClean="0"/>
              <a:t>The natives killed some cows, white settlers killed some natives.</a:t>
            </a:r>
          </a:p>
          <a:p>
            <a:r>
              <a:rPr lang="en-US" sz="2800" dirty="0" smtClean="0"/>
              <a:t>The natives under the direction of </a:t>
            </a:r>
            <a:r>
              <a:rPr lang="en-US" sz="2800" dirty="0" err="1" smtClean="0"/>
              <a:t>Metacom</a:t>
            </a:r>
            <a:r>
              <a:rPr lang="en-US" sz="2800" dirty="0" smtClean="0"/>
              <a:t> (nicknamed King Philip) started attacking remote farms and small townships.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Metacom</a:t>
            </a:r>
            <a:r>
              <a:rPr lang="en-US" sz="2800" dirty="0" smtClean="0">
                <a:solidFill>
                  <a:srgbClr val="FF0000"/>
                </a:solidFill>
              </a:rPr>
              <a:t> was the son of Massasoit.  He had helped the Pilgrims survive their first winter at Plymouth.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017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526"/>
            <a:ext cx="8229600" cy="546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 Philip’s War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09006" y="659076"/>
            <a:ext cx="8730008" cy="2764901"/>
          </a:xfrm>
        </p:spPr>
        <p:txBody>
          <a:bodyPr/>
          <a:lstStyle/>
          <a:p>
            <a:r>
              <a:rPr lang="en-US" dirty="0" smtClean="0"/>
              <a:t>The English settlers initially took such heavy losses that they soon believed that God was punishing them (Puritans) for not strictly following the religious codes.</a:t>
            </a:r>
          </a:p>
          <a:p>
            <a:r>
              <a:rPr lang="en-US" dirty="0" smtClean="0"/>
              <a:t>They scapegoated religious minorities like Quakers and Christian Indians, blaming them for their misfortunes.</a:t>
            </a:r>
            <a:endParaRPr lang="en-US" dirty="0"/>
          </a:p>
        </p:txBody>
      </p:sp>
      <p:pic>
        <p:nvPicPr>
          <p:cNvPr id="6" name="Content Placeholder 5" descr="King Philips War, new England Map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011" r="34011"/>
          <a:stretch>
            <a:fillRect/>
          </a:stretch>
        </p:blipFill>
        <p:spPr>
          <a:xfrm>
            <a:off x="4437352" y="3198927"/>
            <a:ext cx="4249448" cy="3530474"/>
          </a:xfrm>
        </p:spPr>
      </p:pic>
    </p:spTree>
    <p:extLst>
      <p:ext uri="{BB962C8B-B14F-4D97-AF65-F5344CB8AC3E}">
        <p14:creationId xmlns:p14="http://schemas.microsoft.com/office/powerpoint/2010/main" xmlns="" val="1937418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08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 Philip’s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0200"/>
            <a:ext cx="8229600" cy="570662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Fifty-two English towns were attacked and a dozen of them were destroyed.</a:t>
            </a:r>
          </a:p>
          <a:p>
            <a:r>
              <a:rPr lang="en-US" sz="2800" dirty="0" smtClean="0"/>
              <a:t>2,500 colonists died, approximately 30% of the New England population.</a:t>
            </a:r>
          </a:p>
          <a:p>
            <a:r>
              <a:rPr lang="en-US" sz="2800" dirty="0" smtClean="0"/>
              <a:t>At least twice as many natives died.</a:t>
            </a:r>
          </a:p>
          <a:p>
            <a:r>
              <a:rPr lang="en-US" sz="2800" dirty="0" smtClean="0"/>
              <a:t>Some historians believe that between war, disease and starvation, half of the native population perished during the fighting.</a:t>
            </a:r>
          </a:p>
          <a:p>
            <a:r>
              <a:rPr lang="en-US" sz="2800" dirty="0" smtClean="0"/>
              <a:t>Many tribes were disbanded completely due to the war.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83086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12526"/>
            <a:ext cx="8229600" cy="7555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King Philip’s War 1675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41159" y="868050"/>
            <a:ext cx="8601390" cy="5738778"/>
          </a:xfrm>
        </p:spPr>
        <p:txBody>
          <a:bodyPr/>
          <a:lstStyle/>
          <a:p>
            <a:r>
              <a:rPr lang="en-US" dirty="0" smtClean="0"/>
              <a:t>The natives spent much of the summer fighting the settlers and neglected their crops.</a:t>
            </a:r>
          </a:p>
          <a:p>
            <a:r>
              <a:rPr lang="en-US" dirty="0" smtClean="0"/>
              <a:t>The harsh winter and starvation turned the tide in favor of the colonists.</a:t>
            </a:r>
          </a:p>
          <a:p>
            <a:r>
              <a:rPr lang="en-US" dirty="0" smtClean="0"/>
              <a:t>The war eventually fizzled out in Southern New England in 1676 after the death of </a:t>
            </a:r>
            <a:r>
              <a:rPr lang="en-US" dirty="0" err="1" smtClean="0"/>
              <a:t>Metacom</a:t>
            </a:r>
            <a:r>
              <a:rPr lang="en-US" dirty="0" smtClean="0"/>
              <a:t> but it lingered in Northern New </a:t>
            </a:r>
            <a:r>
              <a:rPr lang="en-US" dirty="0" err="1" smtClean="0"/>
              <a:t>ENgland</a:t>
            </a:r>
            <a:r>
              <a:rPr lang="en-US" dirty="0" smtClean="0"/>
              <a:t> until 1677.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284221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1438</Words>
  <Application>Microsoft Office PowerPoint</Application>
  <PresentationFormat>On-screen Show (4:3)</PresentationFormat>
  <Paragraphs>105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Problems in the Colonies and Across the Ocean</vt:lpstr>
      <vt:lpstr>Problems in the Colonies and Across the Ocean</vt:lpstr>
      <vt:lpstr>Main Issues</vt:lpstr>
      <vt:lpstr>Half-Way Covenant</vt:lpstr>
      <vt:lpstr>Half-Way Covenant</vt:lpstr>
      <vt:lpstr>King Philip’s War 1675 - 1676</vt:lpstr>
      <vt:lpstr>King Philip’s War</vt:lpstr>
      <vt:lpstr>King Philip’s War</vt:lpstr>
      <vt:lpstr>King Philip’s War 1675</vt:lpstr>
      <vt:lpstr>Problems in Virginia</vt:lpstr>
      <vt:lpstr>Problems in Virginia</vt:lpstr>
      <vt:lpstr>Bacon’s Rebellion</vt:lpstr>
      <vt:lpstr>Bacon’s Rebellion</vt:lpstr>
      <vt:lpstr>The Legacy of Bacon’s Rebellion</vt:lpstr>
      <vt:lpstr>Mercantilism</vt:lpstr>
      <vt:lpstr>Slide 16</vt:lpstr>
      <vt:lpstr>The Acts of Trade and Navigation</vt:lpstr>
      <vt:lpstr>The Acts of Trade and Navigation</vt:lpstr>
      <vt:lpstr>Questionable Practice</vt:lpstr>
      <vt:lpstr>The Dominion of New England</vt:lpstr>
      <vt:lpstr>The Dominion of New England</vt:lpstr>
      <vt:lpstr>Review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Problems in the Colonies and Across the Ocean</dc:title>
  <dc:creator>Robert Kidwill</dc:creator>
  <cp:lastModifiedBy>lausd_user</cp:lastModifiedBy>
  <cp:revision>36</cp:revision>
  <dcterms:created xsi:type="dcterms:W3CDTF">2014-08-30T15:19:09Z</dcterms:created>
  <dcterms:modified xsi:type="dcterms:W3CDTF">2017-05-24T19:05:01Z</dcterms:modified>
</cp:coreProperties>
</file>